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3786"/>
  </p:normalViewPr>
  <p:slideViewPr>
    <p:cSldViewPr snapToGrid="0" snapToObjects="1">
      <p:cViewPr varScale="1">
        <p:scale>
          <a:sx n="104" d="100"/>
          <a:sy n="104" d="100"/>
        </p:scale>
        <p:origin x="1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Hi </a:t>
            </a:r>
            <a:r>
              <a:rPr lang="it-IT" dirty="0" err="1"/>
              <a:t>Everyone</a:t>
            </a:r>
            <a:r>
              <a:rPr lang="it-IT" dirty="0"/>
              <a:t>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My </a:t>
            </a:r>
            <a:r>
              <a:rPr lang="it-IT" dirty="0" err="1"/>
              <a:t>seminary</a:t>
            </a:r>
            <a:r>
              <a:rPr lang="it-IT" dirty="0"/>
              <a:t> talk </a:t>
            </a:r>
            <a:r>
              <a:rPr lang="it-IT" dirty="0" err="1"/>
              <a:t>about</a:t>
            </a:r>
            <a:r>
              <a:rPr lang="it-IT" dirty="0"/>
              <a:t> the 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and some </a:t>
            </a:r>
            <a:r>
              <a:rPr lang="it-IT" dirty="0" err="1"/>
              <a:t>efficent</a:t>
            </a:r>
            <a:r>
              <a:rPr lang="it-IT" dirty="0"/>
              <a:t>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After</a:t>
            </a:r>
            <a:r>
              <a:rPr lang="it-IT" dirty="0"/>
              <a:t> the </a:t>
            </a:r>
            <a:r>
              <a:rPr lang="it-IT" dirty="0" err="1"/>
              <a:t>tracing</a:t>
            </a:r>
            <a:r>
              <a:rPr lang="it-IT" dirty="0"/>
              <a:t> of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the </a:t>
            </a:r>
            <a:r>
              <a:rPr lang="it-IT" dirty="0" err="1"/>
              <a:t>nodes</a:t>
            </a:r>
            <a:r>
              <a:rPr lang="it-IT" dirty="0"/>
              <a:t> cooperate to </a:t>
            </a:r>
            <a:r>
              <a:rPr lang="it-IT" dirty="0" err="1"/>
              <a:t>deploy</a:t>
            </a:r>
            <a:r>
              <a:rPr lang="it-IT" dirty="0"/>
              <a:t> the rate </a:t>
            </a:r>
            <a:r>
              <a:rPr lang="it-IT" dirty="0" err="1"/>
              <a:t>limits</a:t>
            </a:r>
            <a:r>
              <a:rPr lang="it-IT" dirty="0"/>
              <a:t>, </a:t>
            </a:r>
            <a:r>
              <a:rPr lang="it-IT" dirty="0" err="1"/>
              <a:t>usuallythe</a:t>
            </a:r>
            <a:r>
              <a:rPr lang="it-IT" dirty="0"/>
              <a:t> </a:t>
            </a:r>
            <a:r>
              <a:rPr lang="it-IT" dirty="0" err="1"/>
              <a:t>limit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deployed</a:t>
            </a:r>
            <a:r>
              <a:rPr lang="it-IT" dirty="0"/>
              <a:t> far from the </a:t>
            </a:r>
            <a:r>
              <a:rPr lang="it-IT" dirty="0" err="1"/>
              <a:t>user</a:t>
            </a:r>
            <a:r>
              <a:rPr lang="it-IT" dirty="0"/>
              <a:t> to reduce the </a:t>
            </a:r>
            <a:r>
              <a:rPr lang="it-IT" dirty="0" err="1"/>
              <a:t>congestion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rate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propagated</a:t>
            </a:r>
            <a:r>
              <a:rPr lang="it-IT" dirty="0"/>
              <a:t> from the </a:t>
            </a:r>
            <a:r>
              <a:rPr lang="it-IT" dirty="0" err="1"/>
              <a:t>victim</a:t>
            </a:r>
            <a:r>
              <a:rPr lang="it-IT" dirty="0"/>
              <a:t> to the </a:t>
            </a:r>
            <a:r>
              <a:rPr lang="it-IT" dirty="0" err="1"/>
              <a:t>nodes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assign</a:t>
            </a:r>
            <a:r>
              <a:rPr lang="it-IT" dirty="0"/>
              <a:t> a </a:t>
            </a:r>
            <a:r>
              <a:rPr lang="it-IT" dirty="0" err="1"/>
              <a:t>limit</a:t>
            </a:r>
            <a:r>
              <a:rPr lang="it-IT" dirty="0"/>
              <a:t> the </a:t>
            </a:r>
            <a:r>
              <a:rPr lang="it-IT" dirty="0" err="1"/>
              <a:t>theyr</a:t>
            </a:r>
            <a:r>
              <a:rPr lang="it-IT" dirty="0"/>
              <a:t> </a:t>
            </a:r>
            <a:r>
              <a:rPr lang="it-IT" dirty="0" err="1"/>
              <a:t>child-nodes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the rate-</a:t>
            </a:r>
            <a:r>
              <a:rPr lang="it-IT" dirty="0" err="1"/>
              <a:t>limit</a:t>
            </a:r>
            <a:r>
              <a:rPr lang="it-IT" dirty="0"/>
              <a:t>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If</a:t>
            </a:r>
            <a:r>
              <a:rPr lang="it-IT" dirty="0"/>
              <a:t> a </a:t>
            </a:r>
            <a:r>
              <a:rPr lang="it-IT" dirty="0" err="1"/>
              <a:t>child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more </a:t>
            </a:r>
            <a:r>
              <a:rPr lang="it-IT" dirty="0" err="1"/>
              <a:t>bandwidth</a:t>
            </a:r>
            <a:r>
              <a:rPr lang="it-IT" dirty="0"/>
              <a:t> for </a:t>
            </a:r>
            <a:r>
              <a:rPr lang="it-IT" dirty="0" err="1"/>
              <a:t>legit</a:t>
            </a:r>
            <a:r>
              <a:rPr lang="it-IT" dirty="0"/>
              <a:t> client </a:t>
            </a:r>
            <a:r>
              <a:rPr lang="it-IT" dirty="0" err="1"/>
              <a:t>it</a:t>
            </a:r>
            <a:r>
              <a:rPr lang="it-IT" dirty="0"/>
              <a:t> can </a:t>
            </a:r>
            <a:r>
              <a:rPr lang="it-IT" dirty="0" err="1"/>
              <a:t>require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from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parent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via </a:t>
            </a:r>
            <a:r>
              <a:rPr lang="it-IT" dirty="0" err="1"/>
              <a:t>resource</a:t>
            </a:r>
            <a:r>
              <a:rPr lang="it-IT" dirty="0"/>
              <a:t>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 </a:t>
            </a:r>
            <a:r>
              <a:rPr lang="it-IT" dirty="0" err="1"/>
              <a:t>differenciate</a:t>
            </a:r>
            <a:r>
              <a:rPr lang="it-IT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Components: </a:t>
            </a:r>
            <a:r>
              <a:rPr lang="it" sz="1000"/>
              <a:t>Packet Processor, Metrics Manager, Selection Manager, Score Manager, Detection Manager</a:t>
            </a:r>
            <a:r>
              <a:rPr lang="it"/>
              <a:t>.		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		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	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packet rate is calculated based on the average traffic of orizontal node.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ring level value is strongly network-dependent.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Nowadays</a:t>
            </a:r>
            <a:r>
              <a:rPr lang="it-IT" dirty="0"/>
              <a:t> DDOS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of the major network security </a:t>
            </a:r>
            <a:r>
              <a:rPr lang="it-IT" dirty="0" err="1"/>
              <a:t>threat</a:t>
            </a:r>
            <a:r>
              <a:rPr lang="it-IT" dirty="0"/>
              <a:t> and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years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security </a:t>
            </a:r>
            <a:r>
              <a:rPr lang="it-IT" dirty="0" err="1"/>
              <a:t>systems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developed</a:t>
            </a:r>
            <a:r>
              <a:rPr lang="it-IT" dirty="0"/>
              <a:t> for </a:t>
            </a:r>
            <a:r>
              <a:rPr lang="it-IT" dirty="0" err="1"/>
              <a:t>specific</a:t>
            </a:r>
            <a:r>
              <a:rPr lang="it-IT" dirty="0"/>
              <a:t> 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no </a:t>
            </a:r>
            <a:r>
              <a:rPr lang="it-IT" dirty="0" err="1"/>
              <a:t>one</a:t>
            </a:r>
            <a:r>
              <a:rPr lang="it-IT" dirty="0"/>
              <a:t> of </a:t>
            </a:r>
            <a:r>
              <a:rPr lang="it-IT" dirty="0" err="1"/>
              <a:t>those</a:t>
            </a:r>
            <a:r>
              <a:rPr lang="it-IT" dirty="0"/>
              <a:t> security </a:t>
            </a:r>
            <a:r>
              <a:rPr lang="it-IT" dirty="0" err="1"/>
              <a:t>system</a:t>
            </a:r>
            <a:r>
              <a:rPr lang="it-IT" dirty="0"/>
              <a:t> can </a:t>
            </a:r>
            <a:r>
              <a:rPr lang="it-IT" dirty="0" err="1"/>
              <a:t>guarantee</a:t>
            </a:r>
            <a:r>
              <a:rPr lang="it-IT" dirty="0"/>
              <a:t> </a:t>
            </a:r>
            <a:r>
              <a:rPr lang="it-IT" dirty="0" err="1"/>
              <a:t>protection</a:t>
            </a:r>
            <a:r>
              <a:rPr lang="it-IT" dirty="0"/>
              <a:t> from a general </a:t>
            </a:r>
            <a:r>
              <a:rPr lang="it-IT" dirty="0" err="1"/>
              <a:t>attack</a:t>
            </a:r>
            <a:r>
              <a:rPr lang="it-IT" dirty="0"/>
              <a:t>. 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a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a general DDOS </a:t>
            </a:r>
            <a:r>
              <a:rPr lang="it-IT" dirty="0" err="1"/>
              <a:t>attack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second image shows that a five-rings topology can also detect attacks from lower-order rings.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occurs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multiple </a:t>
            </a:r>
            <a:r>
              <a:rPr lang="it-IT" dirty="0" err="1"/>
              <a:t>malicious</a:t>
            </a:r>
            <a:r>
              <a:rPr lang="it-IT" dirty="0"/>
              <a:t> machine </a:t>
            </a:r>
            <a:r>
              <a:rPr lang="it-IT" dirty="0" err="1"/>
              <a:t>generates</a:t>
            </a:r>
            <a:r>
              <a:rPr lang="it-IT" dirty="0"/>
              <a:t> a large </a:t>
            </a:r>
            <a:r>
              <a:rPr lang="it-IT" dirty="0" err="1"/>
              <a:t>traffic</a:t>
            </a:r>
            <a:r>
              <a:rPr lang="it-IT" dirty="0"/>
              <a:t> volume  to a </a:t>
            </a:r>
            <a:r>
              <a:rPr lang="it-IT" dirty="0" err="1"/>
              <a:t>victim</a:t>
            </a:r>
            <a:r>
              <a:rPr lang="it-IT" dirty="0"/>
              <a:t> with the </a:t>
            </a:r>
            <a:r>
              <a:rPr lang="it-IT" dirty="0" err="1"/>
              <a:t>aim</a:t>
            </a:r>
            <a:r>
              <a:rPr lang="it-IT" dirty="0"/>
              <a:t> to </a:t>
            </a:r>
            <a:r>
              <a:rPr lang="it-IT" dirty="0" err="1"/>
              <a:t>occupy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 and so generate a </a:t>
            </a:r>
            <a:r>
              <a:rPr lang="it-IT" dirty="0" err="1"/>
              <a:t>denial</a:t>
            </a:r>
            <a:r>
              <a:rPr lang="it-IT" dirty="0"/>
              <a:t> of service.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mitigate </a:t>
            </a:r>
            <a:r>
              <a:rPr lang="it-IT" dirty="0" err="1"/>
              <a:t>because</a:t>
            </a:r>
            <a:r>
              <a:rPr lang="it-IT" dirty="0"/>
              <a:t> of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: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LARGE VOLUME:</a:t>
            </a:r>
            <a:r>
              <a:rPr lang="it-IT" dirty="0"/>
              <a:t> a big </a:t>
            </a:r>
            <a:r>
              <a:rPr lang="it-IT" dirty="0" err="1"/>
              <a:t>traffic</a:t>
            </a:r>
            <a:r>
              <a:rPr lang="it-IT" dirty="0"/>
              <a:t> volume can </a:t>
            </a:r>
            <a:r>
              <a:rPr lang="it-IT" dirty="0" err="1"/>
              <a:t>overhelm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SEEMINGLY LEGITIMATE PACKETS: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where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identical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cannot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reach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decision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based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individual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IP SPOOFING: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use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fake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source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address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disguise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endParaRPr lang="it-IT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solution</a:t>
            </a:r>
            <a:r>
              <a:rPr lang="it-IT" dirty="0"/>
              <a:t> for DDOS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and </a:t>
            </a:r>
            <a:r>
              <a:rPr lang="it-IT" dirty="0" err="1"/>
              <a:t>cut</a:t>
            </a:r>
            <a:r>
              <a:rPr lang="it-IT" dirty="0"/>
              <a:t> off the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, to do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ACCURATE DETENCTION: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must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 high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few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false positive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attacks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EFFECTIVE RESPONSE: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must reduce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handable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levels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regardless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volume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distribution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SELECTIVE RESPONSE: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must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able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differentiate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ensuring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quality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service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also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during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current</a:t>
            </a:r>
            <a:r>
              <a:rPr lang="it-IT" dirty="0"/>
              <a:t> DDOS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systems</a:t>
            </a:r>
            <a:r>
              <a:rPr lang="it-IT" dirty="0"/>
              <a:t> use </a:t>
            </a:r>
            <a:r>
              <a:rPr lang="it-IT" dirty="0" err="1"/>
              <a:t>paradigms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lead</a:t>
            </a:r>
            <a:r>
              <a:rPr lang="it-IT" dirty="0"/>
              <a:t> </a:t>
            </a:r>
            <a:r>
              <a:rPr lang="it-IT" dirty="0" err="1"/>
              <a:t>poor</a:t>
            </a:r>
            <a:r>
              <a:rPr lang="it-IT" dirty="0"/>
              <a:t> performance and </a:t>
            </a:r>
            <a:r>
              <a:rPr lang="it-IT" dirty="0" err="1"/>
              <a:t>those</a:t>
            </a:r>
            <a:r>
              <a:rPr lang="it-IT" dirty="0"/>
              <a:t> are </a:t>
            </a:r>
            <a:r>
              <a:rPr lang="it-IT" dirty="0" err="1"/>
              <a:t>autonomous</a:t>
            </a:r>
            <a:r>
              <a:rPr lang="it-IT" dirty="0"/>
              <a:t> </a:t>
            </a:r>
            <a:r>
              <a:rPr lang="it-IT" dirty="0" err="1"/>
              <a:t>defence</a:t>
            </a:r>
            <a:r>
              <a:rPr lang="it-IT" dirty="0"/>
              <a:t> and </a:t>
            </a:r>
            <a:r>
              <a:rPr lang="it-IT" dirty="0" err="1"/>
              <a:t>distributed</a:t>
            </a:r>
            <a:r>
              <a:rPr lang="it-IT" dirty="0"/>
              <a:t> </a:t>
            </a:r>
            <a:r>
              <a:rPr lang="it-IT" dirty="0" err="1"/>
              <a:t>defence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AUTONOMOUS DEFENCE: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should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situated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intermediate network . In the first case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could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overwhelmed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, in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second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case, so in intermediate network,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routers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analize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difficult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selective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response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DISTRIBUTED DEFENCE 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composed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cooperate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through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internet 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don't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cooperate with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Because</a:t>
            </a:r>
            <a:r>
              <a:rPr lang="it-IT" dirty="0"/>
              <a:t> of general DDOS </a:t>
            </a:r>
            <a:r>
              <a:rPr lang="it-IT" dirty="0" err="1"/>
              <a:t>threat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unmitigated</a:t>
            </a:r>
            <a:r>
              <a:rPr lang="it-IT" dirty="0"/>
              <a:t> with 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paradigms</a:t>
            </a:r>
            <a:r>
              <a:rPr lang="it-IT" dirty="0"/>
              <a:t>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to new </a:t>
            </a:r>
            <a:r>
              <a:rPr lang="it-IT" dirty="0" err="1"/>
              <a:t>paradigms</a:t>
            </a:r>
            <a:r>
              <a:rPr lang="it-IT" dirty="0"/>
              <a:t> to </a:t>
            </a:r>
            <a:r>
              <a:rPr lang="it-IT" dirty="0" err="1"/>
              <a:t>obtain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,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paradigms</a:t>
            </a:r>
            <a:r>
              <a:rPr lang="it-IT" dirty="0"/>
              <a:t> are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specialization</a:t>
            </a:r>
            <a:r>
              <a:rPr lang="it-IT" dirty="0"/>
              <a:t> and </a:t>
            </a:r>
            <a:r>
              <a:rPr lang="it-IT" dirty="0" err="1"/>
              <a:t>heterogeneous</a:t>
            </a:r>
            <a:r>
              <a:rPr lang="it-IT" dirty="0"/>
              <a:t> cooperative </a:t>
            </a:r>
            <a:r>
              <a:rPr lang="it-IT" dirty="0" err="1"/>
              <a:t>defence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 NODE SPECIALIZATION: in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specialized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specific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operation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cooperate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repair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detenction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done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near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,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responce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near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intermediate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malicious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legacy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HETEROGENEOUS COOPERATIVE DEFENCE: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deploy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high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persormances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high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number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distributed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the network.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obtain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necessary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from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cooperating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 </a:t>
            </a:r>
            <a:r>
              <a:rPr lang="it-IT" dirty="0" err="1"/>
              <a:t>have</a:t>
            </a:r>
            <a:r>
              <a:rPr lang="it-IT" dirty="0"/>
              <a:t> an </a:t>
            </a:r>
            <a:r>
              <a:rPr lang="it-IT" dirty="0" err="1"/>
              <a:t>efficient</a:t>
            </a:r>
            <a:r>
              <a:rPr lang="it-IT" dirty="0"/>
              <a:t> DDOS </a:t>
            </a:r>
            <a:r>
              <a:rPr lang="it-IT" dirty="0" err="1"/>
              <a:t>mitigation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necessary</a:t>
            </a:r>
            <a:r>
              <a:rPr lang="it-IT" dirty="0"/>
              <a:t> to </a:t>
            </a:r>
            <a:r>
              <a:rPr lang="it-IT" dirty="0" err="1"/>
              <a:t>move</a:t>
            </a:r>
            <a:r>
              <a:rPr lang="it-IT" dirty="0"/>
              <a:t> from </a:t>
            </a:r>
            <a:r>
              <a:rPr lang="it-IT" dirty="0" err="1"/>
              <a:t>isolated</a:t>
            </a:r>
            <a:r>
              <a:rPr lang="it-IT" dirty="0"/>
              <a:t> to cooperative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system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 do </a:t>
            </a:r>
            <a:r>
              <a:rPr lang="it-IT" dirty="0" err="1"/>
              <a:t>that</a:t>
            </a:r>
            <a:r>
              <a:rPr lang="it-IT" dirty="0"/>
              <a:t> a new </a:t>
            </a:r>
            <a:r>
              <a:rPr lang="it-IT" dirty="0" err="1"/>
              <a:t>framework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defined</a:t>
            </a:r>
            <a:r>
              <a:rPr lang="it-IT" dirty="0"/>
              <a:t> and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features</a:t>
            </a:r>
            <a:r>
              <a:rPr lang="it-IT" dirty="0"/>
              <a:t>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Three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: </a:t>
            </a:r>
            <a:r>
              <a:rPr lang="it-IT" dirty="0" err="1"/>
              <a:t>alert</a:t>
            </a:r>
            <a:r>
              <a:rPr lang="it-IT" dirty="0"/>
              <a:t> generator, core and </a:t>
            </a:r>
            <a:r>
              <a:rPr lang="it-IT" dirty="0" err="1"/>
              <a:t>classifier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ALERT GENERATOR: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detect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warn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situeted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near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CORE NODE: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limit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volume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directed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victim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CLASSIFIER NODE: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differentiate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traffic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malicious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Those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to cooperate with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from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defence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system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must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support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the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following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messagges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: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ATTACK ALERTS: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warn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about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current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attack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RATE LIMIT REQUEST: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comunicate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others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rate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limit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use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RESOURCE REQUEST: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can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increase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theyr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rate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limit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• TRAFFIC CLASSIFICATION: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used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classifier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to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inform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packet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legit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it-IT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it-IT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it-IT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DEFCOM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heterogeneous</a:t>
            </a:r>
            <a:r>
              <a:rPr lang="it-IT" dirty="0"/>
              <a:t> cooperative </a:t>
            </a:r>
            <a:r>
              <a:rPr lang="it-IT" dirty="0" err="1"/>
              <a:t>defence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works</a:t>
            </a:r>
            <a:r>
              <a:rPr lang="it-IT" dirty="0"/>
              <a:t> in a peer-to-peer network </a:t>
            </a:r>
            <a:r>
              <a:rPr lang="it-IT" dirty="0" err="1"/>
              <a:t>structure</a:t>
            </a:r>
            <a:r>
              <a:rPr lang="it-IT" dirty="0"/>
              <a:t>.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an </a:t>
            </a:r>
            <a:r>
              <a:rPr lang="it-IT" dirty="0" err="1"/>
              <a:t>attack</a:t>
            </a:r>
            <a:r>
              <a:rPr lang="it-IT" dirty="0"/>
              <a:t> the </a:t>
            </a:r>
            <a:r>
              <a:rPr lang="it-IT" dirty="0" err="1"/>
              <a:t>system</a:t>
            </a:r>
            <a:r>
              <a:rPr lang="it-IT" dirty="0"/>
              <a:t> create </a:t>
            </a:r>
            <a:r>
              <a:rPr lang="it-IT" dirty="0" err="1"/>
              <a:t>dinamically</a:t>
            </a:r>
            <a:r>
              <a:rPr lang="it-IT" dirty="0"/>
              <a:t> the </a:t>
            </a:r>
            <a:r>
              <a:rPr lang="it-IT" dirty="0" err="1"/>
              <a:t>victim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 and set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limit</a:t>
            </a:r>
            <a:r>
              <a:rPr lang="it-IT" dirty="0"/>
              <a:t> </a:t>
            </a:r>
            <a:r>
              <a:rPr lang="it-IT" dirty="0" err="1"/>
              <a:t>differentiating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legit</a:t>
            </a:r>
            <a:r>
              <a:rPr lang="it-IT" dirty="0"/>
              <a:t> and </a:t>
            </a:r>
            <a:r>
              <a:rPr lang="it-IT" dirty="0" err="1"/>
              <a:t>malicious</a:t>
            </a:r>
            <a:r>
              <a:rPr lang="it-IT" dirty="0"/>
              <a:t> </a:t>
            </a:r>
            <a:r>
              <a:rPr lang="it-IT" dirty="0" err="1"/>
              <a:t>attack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 the figure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a standard schema of </a:t>
            </a:r>
            <a:r>
              <a:rPr lang="it-IT" dirty="0" err="1"/>
              <a:t>DefCOM</a:t>
            </a:r>
            <a:r>
              <a:rPr lang="it-IT" dirty="0"/>
              <a:t> network, </a:t>
            </a:r>
            <a:r>
              <a:rPr lang="it-IT" dirty="0" err="1"/>
              <a:t>when</a:t>
            </a:r>
            <a:r>
              <a:rPr lang="it-IT" dirty="0"/>
              <a:t> an </a:t>
            </a:r>
            <a:r>
              <a:rPr lang="it-IT" dirty="0" err="1"/>
              <a:t>attack</a:t>
            </a:r>
            <a:r>
              <a:rPr lang="it-IT" dirty="0"/>
              <a:t> </a:t>
            </a:r>
            <a:r>
              <a:rPr lang="it-IT" dirty="0" err="1"/>
              <a:t>occur</a:t>
            </a:r>
            <a:r>
              <a:rPr lang="it-IT" dirty="0"/>
              <a:t> the </a:t>
            </a:r>
            <a:r>
              <a:rPr lang="it-IT" dirty="0" err="1"/>
              <a:t>alert</a:t>
            </a:r>
            <a:r>
              <a:rPr lang="it-IT" dirty="0"/>
              <a:t> generator </a:t>
            </a:r>
            <a:r>
              <a:rPr lang="it-IT" dirty="0" err="1"/>
              <a:t>node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closest</a:t>
            </a:r>
            <a:r>
              <a:rPr lang="it-IT" dirty="0"/>
              <a:t> to the </a:t>
            </a:r>
            <a:r>
              <a:rPr lang="it-IT" dirty="0" err="1"/>
              <a:t>victim</a:t>
            </a:r>
            <a:r>
              <a:rPr lang="it-IT" dirty="0"/>
              <a:t>, </a:t>
            </a:r>
            <a:r>
              <a:rPr lang="it-IT" dirty="0" err="1"/>
              <a:t>send</a:t>
            </a:r>
            <a:r>
              <a:rPr lang="it-IT" dirty="0"/>
              <a:t> and </a:t>
            </a:r>
            <a:r>
              <a:rPr lang="it-IT" dirty="0" err="1"/>
              <a:t>alert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to the </a:t>
            </a:r>
            <a:r>
              <a:rPr lang="it-IT" dirty="0" err="1"/>
              <a:t>others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The </a:t>
            </a:r>
            <a:r>
              <a:rPr lang="it-IT" dirty="0" err="1"/>
              <a:t>others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cooperate </a:t>
            </a:r>
            <a:r>
              <a:rPr lang="it-IT" dirty="0" err="1"/>
              <a:t>analysing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and create the </a:t>
            </a:r>
            <a:r>
              <a:rPr lang="it-IT" dirty="0" err="1"/>
              <a:t>victim</a:t>
            </a:r>
            <a:r>
              <a:rPr lang="it-IT" dirty="0"/>
              <a:t>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tree</a:t>
            </a:r>
            <a:r>
              <a:rPr lang="it-IT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A </a:t>
            </a:r>
            <a:r>
              <a:rPr lang="it-IT" dirty="0" err="1"/>
              <a:t>problem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malicious</a:t>
            </a:r>
            <a:r>
              <a:rPr lang="it-IT" dirty="0"/>
              <a:t> </a:t>
            </a:r>
            <a:r>
              <a:rPr lang="it-IT" dirty="0" err="1"/>
              <a:t>user</a:t>
            </a:r>
            <a:r>
              <a:rPr lang="it-IT" dirty="0"/>
              <a:t> report a false </a:t>
            </a:r>
            <a:r>
              <a:rPr lang="it-IT" dirty="0" err="1"/>
              <a:t>attack</a:t>
            </a:r>
            <a:r>
              <a:rPr lang="it-IT" dirty="0"/>
              <a:t> the </a:t>
            </a:r>
            <a:r>
              <a:rPr lang="it-IT" dirty="0" err="1"/>
              <a:t>system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decrease</a:t>
            </a:r>
            <a:r>
              <a:rPr lang="it-IT" dirty="0"/>
              <a:t> the </a:t>
            </a:r>
            <a:r>
              <a:rPr lang="it-IT" dirty="0" err="1"/>
              <a:t>traffic</a:t>
            </a:r>
            <a:r>
              <a:rPr lang="it-IT" dirty="0"/>
              <a:t> </a:t>
            </a:r>
            <a:r>
              <a:rPr lang="it-IT" dirty="0" err="1"/>
              <a:t>limit</a:t>
            </a:r>
            <a:r>
              <a:rPr lang="it-IT" dirty="0"/>
              <a:t> </a:t>
            </a:r>
            <a:r>
              <a:rPr lang="it-IT" dirty="0" err="1"/>
              <a:t>reducing</a:t>
            </a:r>
            <a:r>
              <a:rPr lang="it-IT" dirty="0"/>
              <a:t> the </a:t>
            </a:r>
            <a:r>
              <a:rPr lang="it-IT" dirty="0" err="1"/>
              <a:t>victim</a:t>
            </a:r>
            <a:r>
              <a:rPr lang="it-IT" dirty="0"/>
              <a:t> service performance,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problem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solved</a:t>
            </a:r>
            <a:r>
              <a:rPr lang="it-IT" dirty="0"/>
              <a:t> </a:t>
            </a:r>
            <a:r>
              <a:rPr lang="it-IT" dirty="0" err="1"/>
              <a:t>signing</a:t>
            </a:r>
            <a:r>
              <a:rPr lang="it-IT" dirty="0"/>
              <a:t> the </a:t>
            </a:r>
            <a:r>
              <a:rPr lang="it-IT" dirty="0" err="1"/>
              <a:t>alert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trusted</a:t>
            </a:r>
            <a:r>
              <a:rPr lang="it-IT" dirty="0"/>
              <a:t>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 Attack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Problems and Defence Frameworks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DefCOM: Distributed Rate Limiting</a:t>
            </a: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950" y="865700"/>
            <a:ext cx="4029050" cy="4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0" y="822150"/>
            <a:ext cx="5115000" cy="4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nodes cooperate to deploy </a:t>
            </a: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rate limits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. The limit is deployed on the leaf of the tree to reduce congestion.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rate is propagated from root of the tree downstream, each node assign an equal part of his rate limit to the children via </a:t>
            </a: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rate-limit request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rate limit can be modified by </a:t>
            </a: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resource request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because some child-node may need more bandwidth for legitimate clients.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DefCOM: Differentiated Service for Legitimate Traffic</a:t>
            </a:r>
            <a:endParaRPr/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450" y="1225763"/>
            <a:ext cx="4640551" cy="32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251450" y="899600"/>
            <a:ext cx="4147800" cy="41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Classifier defense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node analyse the packets and if they are legit mark them as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approved-traffic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traffic that surpass the rate limit in the core nodes are marked as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monitored-traffic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Served traffic list in core nodes: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Approved traffic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Monitored traffic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Unstamped traffic</a:t>
            </a: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DefCOM: Framework Security</a:t>
            </a:r>
            <a:endParaRPr/>
          </a:p>
        </p:txBody>
      </p:sp>
      <p:sp>
        <p:nvSpPr>
          <p:cNvPr id="138" name="Shape 138"/>
          <p:cNvSpPr txBox="1"/>
          <p:nvPr/>
        </p:nvSpPr>
        <p:spPr>
          <a:xfrm>
            <a:off x="201625" y="883300"/>
            <a:ext cx="8723100" cy="3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Service deny: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Malicious node is able to deny service to legit client under it but not to other nodes cause of the strictly traffic from the parent.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Attack hiding: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Malicious node can stop attack alarms but can be mitigated using a redundant alternative path.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Stamp tampering: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If an attacker can discover the approved stamp he can get priority for his attack traffic this can be mitigated using enough bits in the stamp.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14050" y="380150"/>
            <a:ext cx="22155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FireCol</a:t>
            </a:r>
            <a:endParaRPr sz="4800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150" y="1705550"/>
            <a:ext cx="9144000" cy="3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FireCol is a collaborative system that </a:t>
            </a:r>
            <a:r>
              <a:rPr lang="it" b="1">
                <a:solidFill>
                  <a:srgbClr val="000000"/>
                </a:solidFill>
              </a:rPr>
              <a:t>detects flooding DDoS attacks </a:t>
            </a:r>
            <a:r>
              <a:rPr lang="it">
                <a:solidFill>
                  <a:srgbClr val="000000"/>
                </a:solidFill>
              </a:rPr>
              <a:t>as far as possible from the victim host and as close as possible to the attack source. 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FireCol has a distributed architecture composed of </a:t>
            </a:r>
            <a:r>
              <a:rPr lang="it" b="1">
                <a:solidFill>
                  <a:srgbClr val="000000"/>
                </a:solidFill>
              </a:rPr>
              <a:t>multiple IPSs </a:t>
            </a:r>
            <a:r>
              <a:rPr lang="it">
                <a:solidFill>
                  <a:srgbClr val="000000"/>
                </a:solidFill>
              </a:rPr>
              <a:t>(</a:t>
            </a:r>
            <a:r>
              <a:rPr lang="it">
                <a:solidFill>
                  <a:srgbClr val="222222"/>
                </a:solidFill>
                <a:highlight>
                  <a:srgbClr val="FFFFFF"/>
                </a:highlight>
              </a:rPr>
              <a:t>Intrusion prevention systems</a:t>
            </a:r>
            <a:r>
              <a:rPr lang="it">
                <a:solidFill>
                  <a:srgbClr val="000000"/>
                </a:solidFill>
              </a:rPr>
              <a:t>)</a:t>
            </a:r>
            <a:r>
              <a:rPr lang="it" b="1">
                <a:solidFill>
                  <a:srgbClr val="000000"/>
                </a:solidFill>
              </a:rPr>
              <a:t> </a:t>
            </a:r>
            <a:r>
              <a:rPr lang="it">
                <a:solidFill>
                  <a:srgbClr val="000000"/>
                </a:solidFill>
              </a:rPr>
              <a:t>forming a networks of protection rings around subscribed customers.</a:t>
            </a:r>
            <a:endParaRPr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it">
                <a:solidFill>
                  <a:srgbClr val="000000"/>
                </a:solidFill>
              </a:rPr>
              <a:t>The IPSs near to each customers form a </a:t>
            </a:r>
            <a:r>
              <a:rPr lang="it" b="1">
                <a:solidFill>
                  <a:srgbClr val="000000"/>
                </a:solidFill>
              </a:rPr>
              <a:t>virtual protection rings</a:t>
            </a:r>
            <a:r>
              <a:rPr lang="it">
                <a:solidFill>
                  <a:srgbClr val="000000"/>
                </a:solidFill>
              </a:rPr>
              <a:t> around the host and cooperates exchanging scores on potential attacks.</a:t>
            </a: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414050" y="965000"/>
            <a:ext cx="55689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Distributed Defence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Ring-Based Protection 1</a:t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0" y="694675"/>
            <a:ext cx="4711800" cy="4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Each IPS instance analyzes traffic with a configurable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detection window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After the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selection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measures the deviation of the current traffic profile from the normal ones, selects the rules (traffic filter) and forwards them to the score manager.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Using a decision table, the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score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assigns a score to each selected rule based on the frequencies, the entropies calculated by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metrics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, and the scores received from upstream IPSs. 	</a:t>
            </a: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150" y="694675"/>
            <a:ext cx="4287398" cy="421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Ring-Based Protection 2</a:t>
            </a: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600" y="2494850"/>
            <a:ext cx="3583349" cy="20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176400" y="855075"/>
            <a:ext cx="51702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score for each rules is calculated based on entropy and frequency, the low scored rules are marked as a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low potential attack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and is communicated to the downstream IPS that will use it to compute its own score.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An high score on is marked as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high potential attack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and triggers ring-level (horizontal) communication in order to confirm or dismiss the attack.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detection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decide if there is an attack in course.</a:t>
            </a:r>
            <a:endParaRPr sz="1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600" y="1025275"/>
            <a:ext cx="3583352" cy="12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FireCol: Attack Detection Algorithms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275" y="781125"/>
            <a:ext cx="4129565" cy="42196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174100" y="781125"/>
            <a:ext cx="4708200" cy="42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detection manager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computes the corresponding packet rate using rule frequencies and the bandwidth consumed during the last detection window and communicate with others node horizontally.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Is bi false? Yes → Start new traffic check , No → Traffic check ongoing.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Is MyID the Initiator? Yes → No attack, No → Adding own rate.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Is max rate reached? Yes → Raised alert, No → Check next ip.	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			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it" sz="1100">
                <a:latin typeface="Roboto"/>
                <a:ea typeface="Roboto"/>
                <a:cs typeface="Roboto"/>
                <a:sym typeface="Roboto"/>
              </a:rPr>
              <a:t>	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7288800" y="1354000"/>
            <a:ext cx="1638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#Check Initiator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69" name="Shape 169"/>
          <p:cNvSpPr txBox="1"/>
          <p:nvPr/>
        </p:nvSpPr>
        <p:spPr>
          <a:xfrm>
            <a:off x="6434300" y="1566875"/>
            <a:ext cx="12858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#No attack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7058850" y="2184300"/>
            <a:ext cx="1953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#Adding current rate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7130425" y="2801725"/>
            <a:ext cx="1638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#Attack detected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5917125" y="3195800"/>
            <a:ext cx="17643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#Check next IPS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5495500" y="4036575"/>
            <a:ext cx="28194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rgbClr val="CC0000"/>
                </a:solidFill>
              </a:rPr>
              <a:t>#Starting new traffic checking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FireCol: Mitigation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98250" y="1008150"/>
            <a:ext cx="4680600" cy="3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When an attack is detected, FireCol form a </a:t>
            </a:r>
            <a:r>
              <a:rPr lang="it" sz="1600" b="1">
                <a:latin typeface="Roboto"/>
                <a:ea typeface="Roboto"/>
                <a:cs typeface="Roboto"/>
                <a:sym typeface="Roboto"/>
              </a:rPr>
              <a:t>protection shields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around the victim to block the attack.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The IPS that detects the attack informs its </a:t>
            </a:r>
            <a:r>
              <a:rPr lang="it" sz="1600" b="1">
                <a:latin typeface="Roboto"/>
                <a:ea typeface="Roboto"/>
                <a:cs typeface="Roboto"/>
                <a:sym typeface="Roboto"/>
              </a:rPr>
              <a:t>upper-ring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, which enforce the protection at their ring level.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To extend the mitigation, the IPS that detects the attack informs also the nodes on the same ring to block traffic related to the corresponding rule.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latin typeface="Roboto"/>
                <a:ea typeface="Roboto"/>
                <a:cs typeface="Roboto"/>
                <a:sym typeface="Roboto"/>
              </a:rPr>
              <a:t>Only traffic from suspected sources is blocked as shown in figure.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325" y="1297625"/>
            <a:ext cx="4059526" cy="30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Subscription Protocol 1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98250" y="1251800"/>
            <a:ext cx="4555800" cy="34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Customers can </a:t>
            </a: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subscribe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to FireCol service using the protocol.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When a customer subscribes for the FireCol protection service, the trusted server saves an entry with user ID.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The server then issues periodically a </a:t>
            </a: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signed token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to the user.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950" y="987450"/>
            <a:ext cx="4202974" cy="34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Subscription Protocol 2</a:t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34450" y="987425"/>
            <a:ext cx="4503000" cy="3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To build and update the ring network is used a two phase process.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t" sz="2000" b="1">
                <a:latin typeface="Roboto"/>
                <a:ea typeface="Roboto"/>
                <a:cs typeface="Roboto"/>
                <a:sym typeface="Roboto"/>
              </a:rPr>
              <a:t>router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 sends a message to the customer containing a counter initialized to 0. The counter is incremented each time it passes through an IPS.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it" sz="2000" b="1">
                <a:latin typeface="Roboto"/>
                <a:ea typeface="Roboto"/>
                <a:cs typeface="Roboto"/>
                <a:sym typeface="Roboto"/>
              </a:rPr>
              <a:t>customer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 then replies to the router with the value of its ring level.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		</a:t>
            </a:r>
            <a:endParaRPr sz="11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200" y="987425"/>
            <a:ext cx="4202974" cy="34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Introduction</a:t>
            </a:r>
            <a:endParaRPr sz="4800"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202462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DDOS attacks is one the </a:t>
            </a:r>
            <a:r>
              <a:rPr lang="it" sz="2000" b="1">
                <a:solidFill>
                  <a:srgbClr val="000000"/>
                </a:solidFill>
              </a:rPr>
              <a:t>major </a:t>
            </a:r>
            <a:r>
              <a:rPr lang="it" sz="2000">
                <a:solidFill>
                  <a:srgbClr val="000000"/>
                </a:solidFill>
              </a:rPr>
              <a:t>network security threat.</a:t>
            </a:r>
            <a:endParaRPr sz="20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During years was developed many security system against DDOS that protect from specific attacks but not from general. </a:t>
            </a:r>
            <a:endParaRPr sz="2000">
              <a:solidFill>
                <a:srgbClr val="000000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To successfully handle DDOS attack is necessary a distributed framework composed by cooperative heterogeneous nodes.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FireCol Architecture: Multiple Customers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213400" y="1225650"/>
            <a:ext cx="4553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FireCol allows the coexistence of </a:t>
            </a:r>
            <a:r>
              <a:rPr lang="it" sz="2000" b="1">
                <a:latin typeface="Roboto"/>
                <a:ea typeface="Roboto"/>
                <a:cs typeface="Roboto"/>
                <a:sym typeface="Roboto"/>
              </a:rPr>
              <a:t>multiple</a:t>
            </a:r>
            <a:r>
              <a:rPr lang="it" sz="2000">
                <a:latin typeface="Roboto"/>
                <a:ea typeface="Roboto"/>
                <a:cs typeface="Roboto"/>
                <a:sym typeface="Roboto"/>
              </a:rPr>
              <a:t> virtual protection rings for multiple customers across the same set of IPSs.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latin typeface="Roboto"/>
                <a:ea typeface="Roboto"/>
                <a:cs typeface="Roboto"/>
                <a:sym typeface="Roboto"/>
              </a:rPr>
              <a:t>A single IPS may work at different levels and path for different customers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150" y="1168078"/>
            <a:ext cx="3992702" cy="32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FireCon: Evaluation 1</a:t>
            </a:r>
            <a:endParaRPr/>
          </a:p>
        </p:txBody>
      </p:sp>
      <p:sp>
        <p:nvSpPr>
          <p:cNvPr id="207" name="Shape 207"/>
          <p:cNvSpPr txBox="1"/>
          <p:nvPr/>
        </p:nvSpPr>
        <p:spPr>
          <a:xfrm>
            <a:off x="98250" y="796950"/>
            <a:ext cx="6033900" cy="4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To evaluate the accuracy of FireCol multiple experiments have been done: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Impact of the score threshold: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Want to find the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optimal threshold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for each topology evaluating the TPR attacks, the purpose is to find the highest threshold value that maintain an high TPR, for example for 5 ring the optimal t value is about 0.7.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Ring level of attack: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An attacker might launch an attack in the vicinity of the victim avoiding high-level rings. Instead of decreasing the threshold for detect attack at low-level, the benign traffic is also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analyzed by the upper rings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, which helps in distinguishing it from the malicious ones.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150" y="796950"/>
            <a:ext cx="2985376" cy="21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788" y="2918750"/>
            <a:ext cx="2660112" cy="2121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/>
        </p:nvSpPr>
        <p:spPr>
          <a:xfrm>
            <a:off x="8469450" y="4785825"/>
            <a:ext cx="1459800" cy="4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in Ring 5 </a:t>
            </a:r>
            <a:endParaRPr sz="1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FireCon: Evaluation 2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897" y="825800"/>
            <a:ext cx="2943177" cy="18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75825" y="825800"/>
            <a:ext cx="5178900" cy="41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 b="1">
                <a:latin typeface="Roboto"/>
                <a:ea typeface="Roboto"/>
                <a:cs typeface="Roboto"/>
                <a:sym typeface="Roboto"/>
              </a:rPr>
              <a:t>Efficiency of the MultiLevel Approach: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The first value represents the results when both the </a:t>
            </a:r>
            <a:r>
              <a:rPr lang="it" sz="1600" b="1">
                <a:latin typeface="Roboto"/>
                <a:ea typeface="Roboto"/>
                <a:cs typeface="Roboto"/>
                <a:sym typeface="Roboto"/>
              </a:rPr>
              <a:t>selection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it" sz="1600" b="1">
                <a:latin typeface="Roboto"/>
                <a:ea typeface="Roboto"/>
                <a:cs typeface="Roboto"/>
                <a:sym typeface="Roboto"/>
              </a:rPr>
              <a:t>score managers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are enabled. The second value is when only the selection manager is enabled. The selection manager reduces the number of FPs by more than 50%.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it" sz="1600" b="1">
                <a:latin typeface="Roboto"/>
                <a:ea typeface="Roboto"/>
                <a:cs typeface="Roboto"/>
                <a:sym typeface="Roboto"/>
              </a:rPr>
              <a:t>Configuration Errors: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 When an IPS is assigned to the wrong ring it is a configuration error. The TPR is never affected by more than 14% since a misconfigured IPS still continues to send information to another IPS. The variation of FP is more chaotic, however quite limited. This concludes that FireCol exhibits </a:t>
            </a:r>
            <a:r>
              <a:rPr lang="it" sz="1600" b="1">
                <a:latin typeface="Roboto"/>
                <a:ea typeface="Roboto"/>
                <a:cs typeface="Roboto"/>
                <a:sym typeface="Roboto"/>
              </a:rPr>
              <a:t>good robustness against configuration errors</a:t>
            </a:r>
            <a:r>
              <a:rPr lang="it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8901" y="2813875"/>
            <a:ext cx="2943174" cy="219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Conclusion</a:t>
            </a:r>
            <a:endParaRPr sz="4800"/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DDOS attack is one of the major security </a:t>
            </a:r>
            <a:r>
              <a:rPr lang="it" sz="2000" b="1">
                <a:solidFill>
                  <a:srgbClr val="000000"/>
                </a:solidFill>
              </a:rPr>
              <a:t>threat</a:t>
            </a:r>
            <a:r>
              <a:rPr lang="it" sz="2000">
                <a:solidFill>
                  <a:srgbClr val="000000"/>
                </a:solidFill>
              </a:rPr>
              <a:t> that cannot be mitigated by isolated solution.</a:t>
            </a:r>
            <a:endParaRPr sz="2000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it" sz="2000">
                <a:solidFill>
                  <a:srgbClr val="000000"/>
                </a:solidFill>
              </a:rPr>
              <a:t>Various defence system composed by nodes must </a:t>
            </a:r>
            <a:r>
              <a:rPr lang="it" sz="2000" b="1">
                <a:solidFill>
                  <a:srgbClr val="000000"/>
                </a:solidFill>
              </a:rPr>
              <a:t>interoperate</a:t>
            </a:r>
            <a:r>
              <a:rPr lang="it" sz="2000">
                <a:solidFill>
                  <a:srgbClr val="000000"/>
                </a:solidFill>
              </a:rPr>
              <a:t> exchanging information and services to obtain an high level of security.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ctrTitle"/>
          </p:nvPr>
        </p:nvSpPr>
        <p:spPr>
          <a:xfrm>
            <a:off x="342450" y="2104950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Thanks for the attention!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DDOS: Problem</a:t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225600" y="851275"/>
            <a:ext cx="8692800" cy="4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DDOS attacks occurs when multiple machine generate large traffic volume to a victim occupying resources and so generate a Denial of Service.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Feature of DDOS that can hinder defence: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Large volume: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A really big traffic volume can overwhelm also defence systems.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Seemingly legitimate packets: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Attack packets can be identical to legit packet and a defence system cannot reach a decision based on individual packet.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IP spoofing: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Attacker use a fake source address to disguise defence system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DDOS: Solution </a:t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290075" y="773900"/>
            <a:ext cx="8130900" cy="42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solution for DDOS attack is to detect it and cut off the attack stream. To successful in this the defence system has to have the following features.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Feature of DDOS defence system: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Accurate Detection: 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system must detect most of the attacks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Effective Response: 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system must reduce the attack flow to manageable levels, regardless volume and distribution.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Selective Response: 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system must be able to differentiate between legitimate and attacks.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DDOS: Current Defence Paradigm</a:t>
            </a:r>
            <a:endParaRPr/>
          </a:p>
        </p:txBody>
      </p:sp>
      <p:sp>
        <p:nvSpPr>
          <p:cNvPr id="92" name="Shape 92"/>
          <p:cNvSpPr txBox="1"/>
          <p:nvPr/>
        </p:nvSpPr>
        <p:spPr>
          <a:xfrm>
            <a:off x="241750" y="744900"/>
            <a:ext cx="8585400" cy="43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The current paradigm used from defence system lead to poor performance, it is necessary a paradigm switch.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Current Paradigms:</a:t>
            </a:r>
            <a:endParaRPr sz="19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Autonomous Defence: 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Security system can be situated in the </a:t>
            </a:r>
            <a:r>
              <a:rPr lang="it" sz="1900" u="sng" dirty="0">
                <a:latin typeface="Roboto"/>
                <a:ea typeface="Roboto"/>
                <a:cs typeface="Roboto"/>
                <a:sym typeface="Roboto"/>
              </a:rPr>
              <a:t>victim network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 to detect anomalous behavior but in this case the defence system can be overwhelmed, if the system is situated in the </a:t>
            </a:r>
            <a:r>
              <a:rPr lang="it" sz="1900" u="sng" dirty="0">
                <a:latin typeface="Roboto"/>
                <a:ea typeface="Roboto"/>
                <a:cs typeface="Roboto"/>
                <a:sym typeface="Roboto"/>
              </a:rPr>
              <a:t>intermediate network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 like in a router it has to analyze an high traffic.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it" sz="1900" b="1" dirty="0">
                <a:latin typeface="Roboto"/>
                <a:ea typeface="Roboto"/>
                <a:cs typeface="Roboto"/>
                <a:sym typeface="Roboto"/>
              </a:rPr>
              <a:t>Distributed Defence: </a:t>
            </a:r>
            <a:r>
              <a:rPr lang="it" sz="1900" dirty="0">
                <a:latin typeface="Roboto"/>
                <a:ea typeface="Roboto"/>
                <a:cs typeface="Roboto"/>
                <a:sym typeface="Roboto"/>
              </a:rPr>
              <a:t>Is evident that one system deploy is not sufficient, so is necessary to use cooperative distributed nodes through internet. Those node operate by them in isolation from other defence system.</a:t>
            </a:r>
            <a:endParaRPr sz="19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DDOS: New Defence Paradigm</a:t>
            </a:r>
            <a:endParaRPr/>
          </a:p>
        </p:txBody>
      </p:sp>
      <p:sp>
        <p:nvSpPr>
          <p:cNvPr id="98" name="Shape 98"/>
          <p:cNvSpPr txBox="1"/>
          <p:nvPr/>
        </p:nvSpPr>
        <p:spPr>
          <a:xfrm>
            <a:off x="299775" y="667550"/>
            <a:ext cx="85275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General DDOS threat is still unmitigated so we need new paradigms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Node specialization: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Nodes are specialized and cooperate to detect and repair attacks , attack detention is done near the victim, response is more effective near the attacker. Using also intermediate nodes help to identify if a data flow is legacy or malicious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Heterogeneous cooperative defense: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To have a successful DDOS defense is necessary a really high deployment of defence node. To obtain a really accurate defence system is necessary to have heterogeneous system where nodes cooperates with other nodes of different provider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Distributed framework for DDOS defence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158700" y="667550"/>
            <a:ext cx="8826600" cy="4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To move from isolated to cooperative defence is needed a new framework, three types of nodes: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Alert generator: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detect attack and warn other node.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Core: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rate limit the high volume traffic.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Classifier node: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perform selective rate limit differentiating between legitimate flow and attack flow.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>
                <a:latin typeface="Roboto"/>
                <a:ea typeface="Roboto"/>
                <a:cs typeface="Roboto"/>
                <a:sym typeface="Roboto"/>
              </a:rPr>
              <a:t>Cooperative nodes must support the following messages: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Attack alerts: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 Authenticated alerts should be propagated in the network.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Rate-Limit request: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Each node communicate to other node the rate limit traffic.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Resource request: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Each node can request resources to downstream node.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it" sz="1900" b="1">
                <a:latin typeface="Roboto"/>
                <a:ea typeface="Roboto"/>
                <a:cs typeface="Roboto"/>
                <a:sym typeface="Roboto"/>
              </a:rPr>
              <a:t>Traffic classification: </a:t>
            </a:r>
            <a:r>
              <a:rPr lang="it" sz="1900">
                <a:latin typeface="Roboto"/>
                <a:ea typeface="Roboto"/>
                <a:cs typeface="Roboto"/>
                <a:sym typeface="Roboto"/>
              </a:rPr>
              <a:t>Classifier node can communicate information to ensure that legitimate traffic will not be dropped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60950" y="3713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/>
              <a:t>DefCOM</a:t>
            </a:r>
            <a:endParaRPr sz="480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0" y="1743675"/>
            <a:ext cx="9059100" cy="3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design of DDOS defence framework.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Heterogeneous defence nodes organized in a </a:t>
            </a:r>
            <a:r>
              <a:rPr lang="it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peer-to-peer network.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During an attack the system discover the victim </a:t>
            </a:r>
            <a:r>
              <a:rPr lang="it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tree</a:t>
            </a: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identify the upstream-downstream relationships.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nodes then set an appropriate </a:t>
            </a:r>
            <a:r>
              <a:rPr lang="it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limit </a:t>
            </a:r>
            <a:r>
              <a:rPr lang="it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differentiate legit and attack streams.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460950" y="906975"/>
            <a:ext cx="55689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Heterogeneous cooperative defense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688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DefCOM: Traffic Tree Discovery</a:t>
            </a:r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950" y="865700"/>
            <a:ext cx="4029050" cy="41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0" y="865700"/>
            <a:ext cx="5115000" cy="4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When an attack occur the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alert generator 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node closest to victim detect it and send alert message to other nodes.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The others nodes cooperate analysing the traffic to trace the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victime traffic tree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and define upstream and downstream nodes using stamp messages.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it" sz="1800">
                <a:latin typeface="Roboto"/>
                <a:ea typeface="Roboto"/>
                <a:cs typeface="Roboto"/>
                <a:sym typeface="Roboto"/>
              </a:rPr>
              <a:t>DefCOM has the problem of falsely reporting DDOS attacks, if a malicious user report a </a:t>
            </a:r>
            <a:r>
              <a:rPr lang="it" sz="1800" b="1">
                <a:latin typeface="Roboto"/>
                <a:ea typeface="Roboto"/>
                <a:cs typeface="Roboto"/>
                <a:sym typeface="Roboto"/>
              </a:rPr>
              <a:t>false attack</a:t>
            </a:r>
            <a:r>
              <a:rPr lang="it" sz="1800">
                <a:latin typeface="Roboto"/>
                <a:ea typeface="Roboto"/>
                <a:cs typeface="Roboto"/>
                <a:sym typeface="Roboto"/>
              </a:rPr>
              <a:t> the system will decrease the traffic rate limit. This problem is solved by signing the messages.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2711</Words>
  <Application>Microsoft Macintosh PowerPoint</Application>
  <PresentationFormat>On-screen Show (16:9)</PresentationFormat>
  <Paragraphs>254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Roboto</vt:lpstr>
      <vt:lpstr>Arial</vt:lpstr>
      <vt:lpstr>Material</vt:lpstr>
      <vt:lpstr>DDOS Attack</vt:lpstr>
      <vt:lpstr>Introduction</vt:lpstr>
      <vt:lpstr>DDOS: Problem</vt:lpstr>
      <vt:lpstr>DDOS: Solution </vt:lpstr>
      <vt:lpstr>DDOS: Current Defence Paradigm</vt:lpstr>
      <vt:lpstr>DDOS: New Defence Paradigm</vt:lpstr>
      <vt:lpstr>Distributed framework for DDOS defence</vt:lpstr>
      <vt:lpstr>DefCOM</vt:lpstr>
      <vt:lpstr>DefCOM: Traffic Tree Discovery</vt:lpstr>
      <vt:lpstr>DefCOM: Distributed Rate Limiting</vt:lpstr>
      <vt:lpstr>DefCOM: Differentiated Service for Legitimate Traffic</vt:lpstr>
      <vt:lpstr>DefCOM: Framework Security</vt:lpstr>
      <vt:lpstr>FireCol</vt:lpstr>
      <vt:lpstr>FireCol Architecture: Ring-Based Protection 1</vt:lpstr>
      <vt:lpstr>FireCol Architecture: Ring-Based Protection 2</vt:lpstr>
      <vt:lpstr>FireCol: Attack Detection Algorithms</vt:lpstr>
      <vt:lpstr>FireCol: Mitigation</vt:lpstr>
      <vt:lpstr>FireCol Architecture: Subscription Protocol 1</vt:lpstr>
      <vt:lpstr>FireCol Architecture: Subscription Protocol 2</vt:lpstr>
      <vt:lpstr>FireCol Architecture: Multiple Customers</vt:lpstr>
      <vt:lpstr>FireCon: Evaluation 1</vt:lpstr>
      <vt:lpstr>FireCon: Evaluation 2</vt:lpstr>
      <vt:lpstr>Conclusion</vt:lpstr>
      <vt:lpstr>Thanks for the attention!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 Attack</dc:title>
  <cp:lastModifiedBy>Nicola Sebastianelli</cp:lastModifiedBy>
  <cp:revision>5</cp:revision>
  <dcterms:modified xsi:type="dcterms:W3CDTF">2018-03-14T14:55:38Z</dcterms:modified>
</cp:coreProperties>
</file>